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33"/>
  </p:notesMasterIdLst>
  <p:sldIdLst>
    <p:sldId id="256" r:id="rId2"/>
    <p:sldId id="312" r:id="rId3"/>
    <p:sldId id="305" r:id="rId4"/>
    <p:sldId id="306" r:id="rId5"/>
    <p:sldId id="308" r:id="rId6"/>
    <p:sldId id="309" r:id="rId7"/>
    <p:sldId id="302" r:id="rId8"/>
    <p:sldId id="303" r:id="rId9"/>
    <p:sldId id="304" r:id="rId10"/>
    <p:sldId id="310" r:id="rId11"/>
    <p:sldId id="311" r:id="rId12"/>
    <p:sldId id="329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30" r:id="rId23"/>
    <p:sldId id="323" r:id="rId24"/>
    <p:sldId id="331" r:id="rId25"/>
    <p:sldId id="324" r:id="rId26"/>
    <p:sldId id="322" r:id="rId27"/>
    <p:sldId id="283" r:id="rId28"/>
    <p:sldId id="325" r:id="rId29"/>
    <p:sldId id="326" r:id="rId30"/>
    <p:sldId id="328" r:id="rId31"/>
    <p:sldId id="32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EDC83-F662-4183-8C62-9C4C367BF576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56D08-1871-4686-95D2-6C890B4A0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92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56D08-1871-4686-95D2-6C890B4A08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3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58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1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24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63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54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4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9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1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3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80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2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49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91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3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28B339D-882A-4841-AA76-DEC11956109C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F3B01A73-AFD7-4251-B5C8-58B62B7A9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29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8BE61-6E20-4E30-9F34-BF28AC8A90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01" y="1449148"/>
            <a:ext cx="10655168" cy="1434730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>
                <a:effectLst/>
                <a:latin typeface="Arial" panose="020B0604020202020204" pitchFamily="34" charset="0"/>
              </a:rPr>
              <a:t>Организација психијатријске здравствене заштите </a:t>
            </a:r>
            <a:br>
              <a:rPr lang="ru-RU" b="0" i="0" dirty="0">
                <a:effectLst/>
                <a:latin typeface="Arial" panose="020B0604020202020204" pitchFamily="34" charset="0"/>
              </a:rPr>
            </a:br>
            <a:r>
              <a:rPr lang="ru-RU" sz="3600" b="0" i="0" dirty="0">
                <a:effectLst/>
                <a:latin typeface="Arial" panose="020B0604020202020204" pitchFamily="34" charset="0"/>
              </a:rPr>
              <a:t>Психијатрија у заједници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40CE7E-879A-4216-AA9B-423853E25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9120" y="2883878"/>
            <a:ext cx="7469945" cy="3713870"/>
          </a:xfrm>
        </p:spPr>
        <p:txBody>
          <a:bodyPr>
            <a:normAutofit/>
          </a:bodyPr>
          <a:lstStyle/>
          <a:p>
            <a:r>
              <a:rPr lang="sr-Cyrl-RS" dirty="0"/>
              <a:t>Медицинска психологија</a:t>
            </a:r>
          </a:p>
          <a:p>
            <a:r>
              <a:rPr lang="sr-Cyrl-RS" dirty="0"/>
              <a:t>       </a:t>
            </a:r>
            <a:r>
              <a:rPr lang="en-US" dirty="0"/>
              <a:t>7. </a:t>
            </a:r>
            <a:r>
              <a:rPr lang="sr-Cyrl-RS" dirty="0"/>
              <a:t>недеља наставе</a:t>
            </a:r>
          </a:p>
          <a:p>
            <a:endParaRPr lang="sr-Cyrl-RS" dirty="0"/>
          </a:p>
          <a:p>
            <a:pPr algn="r"/>
            <a:endParaRPr lang="sr-Cyrl-RS" dirty="0"/>
          </a:p>
          <a:p>
            <a:pPr algn="r"/>
            <a:endParaRPr lang="sr-Cyrl-RS" dirty="0"/>
          </a:p>
          <a:p>
            <a:pPr algn="r"/>
            <a:endParaRPr lang="sr-Cyrl-RS" dirty="0"/>
          </a:p>
          <a:p>
            <a:pPr algn="r"/>
            <a:endParaRPr lang="sr-Cyrl-RS" dirty="0"/>
          </a:p>
          <a:p>
            <a:pPr algn="r"/>
            <a:r>
              <a:rPr lang="sr-Cyrl-RS" dirty="0"/>
              <a:t>Проф. др Владимир Јањић</a:t>
            </a:r>
          </a:p>
        </p:txBody>
      </p:sp>
    </p:spTree>
    <p:extLst>
      <p:ext uri="{BB962C8B-B14F-4D97-AF65-F5344CB8AC3E}">
        <p14:creationId xmlns:p14="http://schemas.microsoft.com/office/powerpoint/2010/main" val="207778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AFE90-AA95-4983-B414-AF660A8F7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51" y="2180493"/>
            <a:ext cx="11134135" cy="3678306"/>
          </a:xfr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Главна улога у спровођењу свеобухватне психијатријске заштите припада примарној здравственој заштити и то:  домовима здравља, као и специјализованој психијатријској служби – диспанзерима за ментално здравље, стационарним психијатријским установама И установама за парцијалну психијатријску хоспитализацију.</a:t>
            </a:r>
          </a:p>
          <a:p>
            <a:endParaRPr lang="sr-Latn-RS" dirty="0"/>
          </a:p>
          <a:p>
            <a:pPr algn="ctr"/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Савременост у концепту организације који подразумева већи број међусобно функционално повезаних психијатријских институција данас се назива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‘’психијатрија у заједници’’.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C6CECC-5C2A-4234-842A-1D4FE4E4B097}"/>
              </a:ext>
            </a:extLst>
          </p:cNvPr>
          <p:cNvSpPr txBox="1"/>
          <p:nvPr/>
        </p:nvSpPr>
        <p:spPr>
          <a:xfrm>
            <a:off x="96573" y="999201"/>
            <a:ext cx="120954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800" b="1" i="0" u="sng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Секторска психијатрија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025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84322-EE85-4C27-8596-DC8924F2E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23" y="597877"/>
            <a:ext cx="11844997" cy="1294228"/>
          </a:xfrm>
        </p:spPr>
        <p:txBody>
          <a:bodyPr/>
          <a:lstStyle/>
          <a:p>
            <a:b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Интеграција превенције, лечења и рехабилитације менталних обољења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B2322-D5C7-4189-AE60-28A1EE9AA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366" y="2433711"/>
            <a:ext cx="11863754" cy="4107766"/>
          </a:xfrm>
        </p:spPr>
        <p:txBody>
          <a:bodyPr>
            <a:no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Изрази примарна, секундарна и терцијарна превенција менталних поремећаја у суштини значе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превенција (примама превенција),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лечење (секунда</a:t>
            </a:r>
            <a:r>
              <a:rPr lang="sr-Cyrl-RS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рна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 превенција) и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рехабилитација (терцијарна превенција). 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Потребно је да се истовремено спроводе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сва три облика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пружања психијатријске помоћи.</a:t>
            </a:r>
          </a:p>
          <a:p>
            <a:pPr marL="0" indent="0" algn="just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Лечењем психијатријског болесника истовремено се врши и превенција обољевања других особа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a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правовремена и адекватна рехабилитација почиње још за време активног лечења.</a:t>
            </a:r>
            <a:endParaRPr kumimoji="0" lang="sr-Latn-R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383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E2760-C0A0-4688-98CF-E0204DF06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423" y="447188"/>
            <a:ext cx="11732454" cy="970450"/>
          </a:xfrm>
        </p:spPr>
        <p:txBody>
          <a:bodyPr/>
          <a:lstStyle/>
          <a:p>
            <a:r>
              <a:rPr kumimoji="0" lang="ru-RU" sz="2400" b="1" i="0" u="sng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Интеграција превенције, лечења и рехабилитације менталних обољења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4096-E356-48A0-85E6-6B89E437C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3" y="2180492"/>
            <a:ext cx="11577709" cy="4230319"/>
          </a:xfrm>
        </p:spPr>
        <p:txBody>
          <a:bodyPr/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150940-A652-451C-B77F-31F17D3EC645}"/>
              </a:ext>
            </a:extLst>
          </p:cNvPr>
          <p:cNvSpPr txBox="1"/>
          <p:nvPr/>
        </p:nvSpPr>
        <p:spPr>
          <a:xfrm>
            <a:off x="182880" y="2349302"/>
            <a:ext cx="1184499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lang="sr-Latn-RS" sz="2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Разна психолошка саветовалишта и психијатријски диспанзери су тесно повезани са стационарним установама чиме обједињују превенцију и лечење, а установе за парцијалну (делимичну) хцспитализацију као што су дневне и викенд болнице имају истовремено и рехабилитациони и активно терапијски програм рада.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lang="ru-RU" sz="2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Било који организациони модел психијатријске установе да је у питању увек мора да се бави и примарном и секундарном и терцијарном превенцијом менталних поремећаја.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516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23035-2CD5-4EFD-81A6-D44FE7BA6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153" y="573798"/>
            <a:ext cx="11733693" cy="1100258"/>
          </a:xfrm>
        </p:spPr>
        <p:txBody>
          <a:bodyPr/>
          <a:lstStyle/>
          <a:p>
            <a:r>
              <a:rPr lang="ru-RU" sz="2400" u="sng" dirty="0">
                <a:solidFill>
                  <a:srgbClr val="92D050"/>
                </a:solidFill>
              </a:rPr>
              <a:t>Распрострањеност класичних организационих модела :</a:t>
            </a:r>
            <a:br>
              <a:rPr lang="ru-RU" sz="2400" dirty="0"/>
            </a:b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C2623-70AA-4230-9F76-D3B075C5B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153" y="2110154"/>
            <a:ext cx="11733693" cy="4174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Класични организациони модели у психијатрији могу да се поделе на: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Стационарне психијатријске установе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Установе за парцијалну хоспитализацију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Амбулантно поликлиничке организационе јединице.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32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FB4A0-5F5D-4A9D-9CBC-6EA74046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1. СТАЦИОНАРНЕ БОЛНИЧКЕ ПСИХИЈАТРИЈСКЕ УСТАНОВЕ :</a:t>
            </a:r>
            <a:br>
              <a:rPr lang="ru-RU" sz="2000" dirty="0"/>
            </a:b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67A31-B70B-4AF8-BBD8-BB322B482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2222286"/>
            <a:ext cx="11619914" cy="418852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Психијатријска одељења општих болница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значајни делови болничке психијатријске службе.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Ова одељења задовољавају потребу за интензивним психијатријским лечењем највећег броја психијатријских психијатријских болесника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Сматра се да је смештај психијатријског болесника на ова одељења оптималан, јер се болесник не удаљава много од своје породице која може да се више ангажује у лечењу психијатријског болесника (опште болнице поседује сваки регионални центар).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Већина ових одељења обавља стационарну, конзилијарну и ванболничку службу.</a:t>
            </a: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68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44D76-288D-4654-98E1-A440ECA57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1. СТАЦИОНАРНЕ БОЛНИЧКЕ ПСИХИЈАТРИЈСКЕ УСТАНОВЕ :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12E86-74BD-461D-AEA8-537EB8F68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79" y="2152357"/>
            <a:ext cx="11648049" cy="4258455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организована су тако да болесници краће бораве пре свега ради дијагностике и лечења акутних стања болесника.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обједињени су са другим гранама медицине и могу се надопуњавати као што су: оделења неурологије или интерна одељења.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успешан рад потребна је добра сарадња са разним облицима парцијалне хоспитализације и патронажном службом домова здравља.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29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50B40-B180-4DFD-B128-A8B89A3FC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1. СТАЦИОНАРНЕ БОЛНИЧКЕ ПСИХИЈАТРИЈСКЕ УСТАНОВЕ :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39A84-0A5C-4E37-9652-39A1E3CB3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421" y="2025749"/>
            <a:ext cx="11648049" cy="458606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Клинике за психијатрију Медицинских факултета и  </a:t>
            </a:r>
            <a:r>
              <a:rPr lang="sr-Cyrl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Институти за психијатрију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стационарне установе које збрињавају најсложеније менталне болеснике (високо-специјализовано психијатријско лечење и дијагностика) примењујући и пратећи најсложенија дијагностичка достигнућа (биолошки маркери, неуропсихолошки и неурофизиолошки тестови, и сл.) и најсавременију терапију (примена нових лекова, научно-истраживачки рад).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поменутим установама спроводи се и едукација на свим нивоима - медицинске сестре, студенти медицине, специјализација, субспецијализација, итд.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27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7EA39-7F81-419D-A9DD-B51528578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1. СТАЦИОНАРНЕ БОЛНИЧКЕ ПСИХИЈАТРИЈСКЕ УСТАНОВЕ :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9EBF5-0112-4562-A7E1-9F8965D3C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5" y="1969477"/>
            <a:ext cx="11788726" cy="471267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Психијатријске болнице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специјализоване психијатријске установе које су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остаци прошлости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које су некада представљале психијатријске азиле.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Психијатријски азили су постојали када није било повољних ефеката фармакотерапије ни других савремених метода лечења и одговарајућих терапијских успеха.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тим великим психијатријским  установама болесници су боравили годинама (50% су били пацијенти који болују од схизофреније).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Иако још увек постоји потреба за оваквим установама, оне ипак последњих година значајно смањују капацитете и радикално трансформишу организациону и терапијску доктрину.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63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39676-AF6E-419E-8919-77E82588A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marR="0" lvl="0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sr-Latn-RS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2.</a:t>
            </a:r>
            <a:r>
              <a:rPr kumimoji="0" lang="sr-Cyrl-RS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УСТАНОВЕ ЗА ПАРЦИЈАЛНУ ХОСПИТАЛИЗАЦИЈУ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71841-846F-473C-9A0C-0B620D1D3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Установе за парцијалну хоспитализацију су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психијатријска дневна болница</a:t>
            </a:r>
            <a:r>
              <a:rPr lang="sr-Latn-R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 свега, али је могућа организација и ноћних, послеподневних и викенд болница.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дневној болници (клиници) психијатријски болесници бораве свакодневно (сем суботе и недеље)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Боравак је најчешће од 8-14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h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и након тога одлазе својим кућама (савремени успеси у лечењу душевних обољења показали да већина психијатријских болесника не мора да борави 24 часа у болници)</a:t>
            </a:r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499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E5450-2532-4863-B811-9BFE9EA35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90" y="939557"/>
            <a:ext cx="10571998" cy="970450"/>
          </a:xfrm>
        </p:spPr>
        <p:txBody>
          <a:bodyPr/>
          <a:lstStyle/>
          <a:p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2.</a:t>
            </a:r>
            <a:r>
              <a:rPr kumimoji="0" lang="sr-Cyrl-R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УСТАНОВЕ ЗА ПАРЦИЈАЛНУ ХОСПИТАЛИЗАЦИЈУ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sr-Cyrl-R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Предности дневне болнице:</a:t>
            </a:r>
            <a:br>
              <a:rPr lang="sr-Cyrl-RS" sz="2000" dirty="0"/>
            </a:b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B039D-B8C7-49DD-ADF1-7AA5504D5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669" y="2328203"/>
            <a:ext cx="11774659" cy="4529797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sr-Cyrl-RS" sz="2200" dirty="0">
                <a:latin typeface="Arial" panose="020B0604020202020204" pitchFamily="34" charset="0"/>
                <a:cs typeface="Arial" panose="020B0604020202020204" pitchFamily="34" charset="0"/>
              </a:rPr>
              <a:t>болесник све време третмана остаје у својој породици.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болесник се не одваја ни од пријатеља па има могућност да настави, тј. не прекине своју социјалну улогу, јер има слободно поподне и вече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модел дневне болнице временски је идентичан моделу школе или посла што убрзава враћање болесника његовим уобичајеним активностима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парцијалном хоспитализацијом (Д.Б.) се може боље деловати на околину болесника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самопоштовање болесника се много не оштећује, јер болесници, а и чланови њихове породице, радије прихватају парцијалну хоспитализацију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третман у дневној болници се претежно базира на принципу терапијске заједнице где се значајно користи и терапијски потенцијал целог особља. </a:t>
            </a:r>
            <a:endParaRPr lang="sr-Cyrl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1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22975F-A704-4391-AAC6-CEF0BA38C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881" y="436098"/>
            <a:ext cx="5821706" cy="60209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Начела заштите менталног здравља према СЗО:</a:t>
            </a:r>
            <a:br>
              <a:rPr lang="vi-VN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доступност здравствене неге за све (“здравље за све”)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спровођење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здравствене неге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што ближе месту где корисник живи ( “у заједници”) на свим нивоима заштите, али пре свега кроз ванболничке службе,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пружање здравствене неге континуирано док поремећај траје. 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B158-4085-4B44-87E9-4D199A1FD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04586" y="647114"/>
            <a:ext cx="5821705" cy="60209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ПРОЈЕКЦИЈЕ ПОТРЕБА НА ПОДРУЧЈУ МЕНТАЛНОГ ЗДРАВЉА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¼ становника света током живота оболи од барем једног менталног поремећаја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Високе стопе депресије (2020. водећа)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Званичне препоруке истичу важност лечење  породичне медицине и психијатрије у заједници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Борба против стигме и дискриминације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Стварање националних политика менталног здравља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05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D46F4-B0B8-4468-9A5F-CA21E0DF3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2.</a:t>
            </a:r>
            <a:r>
              <a:rPr kumimoji="0" lang="sr-Cyrl-R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УСТАНОВЕ ЗА ПАРЦИЈАЛНУ ХОСПИТАЛИЗАЦИЈУ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sr-Cyrl-RS" sz="2000" b="1" i="0" u="sng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j-ea"/>
                <a:cs typeface="+mj-cs"/>
              </a:rPr>
              <a:t>Предности дневне болнице: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D3756-1738-4599-A676-7BF0549A4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806" y="2110155"/>
            <a:ext cx="11718387" cy="4529796"/>
          </a:xfrm>
        </p:spPr>
        <p:txBody>
          <a:bodyPr>
            <a:normAutofit/>
          </a:bodyPr>
          <a:lstStyle/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атмосфера у дневној болници је демократичнија и болесници добијају више одговорности. Средина је мање репресивна и успоставља се нови еквилибријум </a:t>
            </a:r>
          </a:p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програм терапијске заједнице и ангажман породице је релативно бољи и социјабилнији од третмана у артефицијалној стационарној болничкој средини.</a:t>
            </a:r>
          </a:p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болесници се слободно крећу градом чиме се разбија страх околине од психијатријских болесника.</a:t>
            </a:r>
          </a:p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лечење у дневној болници успорава развој хроничности и појаву нега последица пуне хоспитализације </a:t>
            </a:r>
          </a:p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практично све савремене дијагностичке процедуре и терапијске методе су примењиве у условима лечења и испитивања у дневној болници.</a:t>
            </a:r>
          </a:p>
          <a:p>
            <a:pPr marL="457200" indent="-457200" algn="just">
              <a:buClr>
                <a:srgbClr val="F03B5E"/>
              </a:buClr>
              <a:buFont typeface="+mj-lt"/>
              <a:buAutoNum type="arabicPeriod" startAt="7"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парцијална хоспитализација је значајно јефтинија од пуне хоспитализације.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14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16C0C-7D97-452E-8A03-237497C2D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marR="0" lvl="0" indent="-4572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3. Амбулантно поликлиничке организационе јединице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21D9F-F355-4D4F-B54D-017CD4E8E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7" y="2222288"/>
            <a:ext cx="11816861" cy="4403596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Амбулантно-поликлиничка служба подразумева организацију бројних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саветовалишта и диспанзера за превенцију, дијагностику, лечење и праћење лечених болесника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Добро организована психијатријска служба у одређеном региону са нагласком на </a:t>
            </a:r>
            <a:r>
              <a:rPr kumimoji="0" lang="sr-Latn-R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„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окретање ка болеснику” уз тренд смањивања стационарних капацитета - несумњиво је гарант да ће се свеобухватна психијатријска заштита правилно спроводити.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97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E1436-01DC-4E73-94E5-0974936E7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3. Амбулантно поликлиничке организационе јединице</a:t>
            </a:r>
            <a:b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</a:b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Специјализована саветовалишта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66B32-1894-41E3-96D4-0B1D81426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082018"/>
            <a:ext cx="11788727" cy="451572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Специјализована саветовалишта се обично организују за посебне популационе групе:</a:t>
            </a:r>
          </a:p>
          <a:p>
            <a:pPr>
              <a:buClr>
                <a:srgbClr val="F03B5E"/>
              </a:buClr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саветовалиште за децу и омладину</a:t>
            </a:r>
          </a:p>
          <a:p>
            <a:pPr>
              <a:buClr>
                <a:srgbClr val="F03B5E"/>
              </a:buClr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саветовалиште за породицу</a:t>
            </a:r>
          </a:p>
          <a:p>
            <a:pPr>
              <a:buClr>
                <a:srgbClr val="F03B5E"/>
              </a:buClr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саветовалште за брак</a:t>
            </a:r>
          </a:p>
          <a:p>
            <a:pPr>
              <a:buClr>
                <a:srgbClr val="F03B5E"/>
              </a:buClr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саветовалиште за студенте</a:t>
            </a:r>
          </a:p>
          <a:p>
            <a:pPr>
              <a:buClr>
                <a:srgbClr val="F03B5E"/>
              </a:buClr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саветовалиште за менталне проблеме старих итд.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52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DC427-01FE-4B58-8C50-069D72F86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046" y="436098"/>
            <a:ext cx="10748952" cy="981540"/>
          </a:xfrm>
        </p:spPr>
        <p:txBody>
          <a:bodyPr/>
          <a:lstStyle/>
          <a:p>
            <a:br>
              <a:rPr lang="ru-RU" sz="2400" dirty="0"/>
            </a:br>
            <a:r>
              <a:rPr lang="ru-RU" sz="2000" dirty="0"/>
              <a:t>3.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Амбулантно поликлиничке организационе јединице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Диспанзер</a:t>
            </a: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 </a:t>
            </a:r>
            <a:r>
              <a:rPr kumimoji="0" lang="sr-Cyrl-RS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за ментално здравље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B5204-D296-41D3-A8EB-81CE0B734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6" y="2067951"/>
            <a:ext cx="11746522" cy="4572000"/>
          </a:xfrm>
        </p:spPr>
        <p:txBody>
          <a:bodyPr/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се може формирати као самостална институција или као организациона јединица здравствених центара, домова здравља, психијатријских одељења општих болница, завода или других болница.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Принципи рада диспанзера су :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лака доступност,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свеобухватност програма који подразумева примену превентивних, дијагностичких, терапијских и рехабилитационих метода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континуитет заштите у циљу превенције рецидива и хронификације појединих поремећаја.</a:t>
            </a:r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22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81C1-827F-467D-BDB7-09A6F13DE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3.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Амбулантно поликлиничке организационе јединице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Диспанзер</a:t>
            </a: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 </a:t>
            </a:r>
            <a:r>
              <a:rPr kumimoji="0" lang="sr-Cyrl-RS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за ментално здравље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F63A1-8A99-4C1C-966B-BBA780B81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45" y="2025749"/>
            <a:ext cx="11816861" cy="45297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Диспанзетско лечење и праћење стационарно лечених болесника такође може да се организује по појединим психијатријским ентитетима: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за депресије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за схизофренију</a:t>
            </a:r>
          </a:p>
          <a:p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диспанзер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болести зависности (алкохолизма и наркоманије)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за мождане органске психосиндроме</a:t>
            </a:r>
          </a:p>
          <a:p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диспанзер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поремећаје личности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за кризна стања и превенцију суицида.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77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59BDE-5485-4505-A092-3A221F457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3.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Амбулантно поликлиничке организационе јединице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Диспанзер </a:t>
            </a:r>
            <a:r>
              <a:rPr kumimoji="0" lang="sr-Cyrl-RS" sz="24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за ментално здравље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0A106-A50B-48A8-A2E5-E1850ACF8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124222"/>
            <a:ext cx="11662117" cy="4473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Диспанзер – специјалистичко консултативна служба у свом саставу треба да има: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дијагностичко–терапијски, превентивно-рехабилитациони и организационо-административни део.</a:t>
            </a:r>
          </a:p>
          <a:p>
            <a:pPr marL="0" indent="0" algn="just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његовом саставу налазе се специјализована саветовалишта за различите менталне поремећаје. То су саветовалишта за: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децу и омладину,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породицу,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менталне болести старих.</a:t>
            </a:r>
          </a:p>
        </p:txBody>
      </p:sp>
    </p:spTree>
    <p:extLst>
      <p:ext uri="{BB962C8B-B14F-4D97-AF65-F5344CB8AC3E}">
        <p14:creationId xmlns:p14="http://schemas.microsoft.com/office/powerpoint/2010/main" val="10065486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FA6B6-E5F0-4553-BF1D-51CC229A5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424" y="450562"/>
            <a:ext cx="10571998" cy="418436"/>
          </a:xfrm>
        </p:spPr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Arial" panose="020B0604020202020204" pitchFamily="34" charset="0"/>
              </a:rPr>
              <a:t>3. Амбулантно поликлиничке организационе јединице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24D15-C328-4A25-9086-26F07FB55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2152357"/>
            <a:ext cx="11648050" cy="4445391"/>
          </a:xfrm>
        </p:spPr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Посебно место у амбулантно-поликлиничкој служби има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служба за ургентну психијатрију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(укључујући евентуално и теле-апел службу - пружање психијатријске помоћи путем телефона),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служба кућног лечења, 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служба за рехабилитацију са клубовима лечених болесника (нарочито су популарни клубови лечених алкохоличара и клубови лечених психоза) и заштитним радионицама, итд.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19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000" b="1" dirty="0">
                <a:solidFill>
                  <a:schemeClr val="tx1"/>
                </a:solidFill>
              </a:rPr>
              <a:t>ЦЕНТАР ЗА МЕНТАЛНО ЗДРАВЉЕ</a:t>
            </a:r>
            <a:endParaRPr lang="hr-HR" sz="2000" b="1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18712" y="2222287"/>
            <a:ext cx="10970014" cy="41885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hr-H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50-60.000 становника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Комбинација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амбуланте, социјалне службе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центра за кризна стања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Могуће дневне болнице (детоксикација, медикација, социо и психотерапија)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Мобилни тимови (психијатар, мед. сестра, соц. радник, патронажна сестра)</a:t>
            </a:r>
          </a:p>
        </p:txBody>
      </p:sp>
    </p:spTree>
    <p:extLst>
      <p:ext uri="{BB962C8B-B14F-4D97-AF65-F5344CB8AC3E}">
        <p14:creationId xmlns:p14="http://schemas.microsoft.com/office/powerpoint/2010/main" val="38250244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0A697-C7E4-4325-B64A-C95EFB92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000" dirty="0"/>
            </a:b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F8381-9349-4AB0-85A1-675C5A33E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6" y="2159391"/>
            <a:ext cx="11971607" cy="46986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Ментално – хигијенско саветовалиште: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Ова врста саветовалишта бави се примарном превенцијом. 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Функционише у склопу других здравствених установа као што су Црвени крст, домови омладине или невладине организације и базирају се на добровољном и волонтерском раду. </a:t>
            </a:r>
          </a:p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Центри за кризна стања: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Формирају се за ургентну психијатрију и намењени су хитним психијатријским интервенцијама и помоћ особама које се налазе у кризи.</a:t>
            </a:r>
          </a:p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Службе за кућно лечење и негу </a:t>
            </a:r>
          </a:p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Поновна интеграција: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Прелазне установе (за оне који се имају где вратити)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Заштитне куће и станови – успешан облик повратка и поновне интеграције у заједницу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Заштитне радионице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Кризне куће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156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6FB71-44EC-4411-8120-4AD70262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51" y="559730"/>
            <a:ext cx="11732455" cy="970450"/>
          </a:xfrm>
        </p:spPr>
        <p:txBody>
          <a:bodyPr/>
          <a:lstStyle/>
          <a:p>
            <a:r>
              <a:rPr lang="ru-RU" sz="2800" dirty="0"/>
              <a:t>Повратак у заједницу </a:t>
            </a:r>
            <a:r>
              <a:rPr lang="sr-Cyrl-RS" sz="2800" dirty="0"/>
              <a:t>и </a:t>
            </a:r>
            <a:r>
              <a:rPr lang="ru-RU" sz="2800" dirty="0"/>
              <a:t>Деинституционализација– Базаља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32B9A-7F01-49DE-998B-58AE81489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5912"/>
            <a:ext cx="11844997" cy="465640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историјски развој служби за ментално здравље у заједници</a:t>
            </a:r>
          </a:p>
          <a:p>
            <a:r>
              <a:rPr lang="en-US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Franco </a:t>
            </a:r>
            <a:r>
              <a:rPr lang="en-US" sz="2000" b="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Basaglia</a:t>
            </a:r>
            <a:r>
              <a:rPr lang="sr-Latn-RS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„Закон 180”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полазна теза да 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болнице оштећују психолошко и социјално функсионисање особа, а да је исцељивање једино могуће у заједници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психијатри морају да скину беле мантиле из својих глава и да врате људски сусрет у психијатрију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F00E4-001E-46A0-8770-A11B3BE7A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059" y="4156922"/>
            <a:ext cx="4074942" cy="267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5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15AB4-BBDD-4000-B6E8-CDDC6988E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Социјални приступ психијатрији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9BA11-A7D4-4C87-9352-9D73A38BC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19643"/>
            <a:ext cx="11929402" cy="4135902"/>
          </a:xfrm>
        </p:spPr>
        <p:txBody>
          <a:bodyPr>
            <a:normAutofit/>
          </a:bodyPr>
          <a:lstStyle/>
          <a:p>
            <a:pPr algn="just"/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Социјални приступ у психијатрији свој почетак дугује веома важним фазама развоја психијатрије у целини и то пре свега </a:t>
            </a:r>
            <a:r>
              <a:rPr lang="sr-Cyrl-RS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моралном</a:t>
            </a:r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третману крајем 18. и током 19. века.</a:t>
            </a:r>
          </a:p>
          <a:p>
            <a:pPr algn="just"/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Касније се надовезује културна и социјална фаза развоја, посебно током протеклог 20. века са радикалном реорганизацијом и већом хуманизацијом у психијатријским болницама широм света.</a:t>
            </a:r>
          </a:p>
          <a:p>
            <a:pPr algn="just"/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Институционална фаза овог приступа у психијатрији појављује се од 50-тих година прошлог века.</a:t>
            </a:r>
          </a:p>
          <a:p>
            <a:pPr algn="just"/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То доводи до бољег дефинисања садржаја активности у оквиру социјалног приступа у психијатрији.</a:t>
            </a:r>
            <a:endParaRPr lang="sr-Cyrl-RS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sr-Cyrl-RS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06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3557-23D1-4B0B-97D7-044A95D6A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447188"/>
            <a:ext cx="11016238" cy="970450"/>
          </a:xfrm>
        </p:spPr>
        <p:txBody>
          <a:bodyPr/>
          <a:lstStyle/>
          <a:p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Повратак у заједницу </a:t>
            </a:r>
            <a:r>
              <a:rPr kumimoji="0" lang="sr-Cyrl-RS" sz="28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Деинституционализација– Базаља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ADE52-56AB-461F-9ED0-19AB33666C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8" y="2222287"/>
            <a:ext cx="11120068" cy="4188525"/>
          </a:xfr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Деинституционализација (почела 1971, а 1977. је објављено да је психијатријска болница Сан Ђовани затворена)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постепено смањивање броја болница је довело до њиховог коначног затварања – процес који је у Италији довршен 2000. године.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Char char="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Уместо болница - оснивање центара за ментално здравље (сваки од центара има 4–8 кревета за краткотрајни смештај пацијената, при чему је употреба кревета временом све краћа)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3226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DCC80-9F75-4305-8845-6BBD4818D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EAAF3-E3FD-413F-9BC3-7F4D2E164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sz="3200" dirty="0"/>
              <a:t>Хвала на пажњи!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1658480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46B3-A918-467A-94AA-A2D2CB652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11" y="119575"/>
            <a:ext cx="6983502" cy="552014"/>
          </a:xfrm>
        </p:spPr>
        <p:txBody>
          <a:bodyPr/>
          <a:lstStyle/>
          <a:p>
            <a:r>
              <a:rPr lang="sr-Cyrl-RS" sz="2400" dirty="0"/>
              <a:t>Социјални приступ психијатрији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9B8F6-03B9-40AA-9103-472C61B5E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1" y="2138289"/>
            <a:ext cx="11873133" cy="4600136"/>
          </a:xfrm>
        </p:spPr>
        <p:txBody>
          <a:bodyPr>
            <a:normAutofit/>
          </a:bodyPr>
          <a:lstStyle/>
          <a:p>
            <a:pPr algn="just"/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Последњих пола века интезивно се залаже за што целовитију интеграцију психијатријских пацијената у социјални систем и друштвену заједницу у целини.</a:t>
            </a:r>
          </a:p>
          <a:p>
            <a:pPr marL="0" indent="0" algn="just">
              <a:buNone/>
            </a:pPr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Захваљујући социјалном приступу настала је </a:t>
            </a:r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флексибилнија, организованија служба уз увођење групне терапије, развој више с</a:t>
            </a:r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Cyrl-RS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времених модела превенције, мању стигматизацију и етикетирање оболелих и њихових породица као и бољу правну заштиту пађената.</a:t>
            </a:r>
          </a:p>
          <a:p>
            <a:pPr algn="just"/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sr-Cyrl-R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Cyrl-RS" sz="2000" dirty="0">
                <a:latin typeface="Arial" panose="020B0604020202020204" pitchFamily="34" charset="0"/>
                <a:cs typeface="Arial" panose="020B0604020202020204" pitchFamily="34" charset="0"/>
              </a:rPr>
              <a:t>Данас користимо више термина везаних за ову област: 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социодинамски, социологија менталних поремећаја, психијатрија у заједници итд</a:t>
            </a:r>
          </a:p>
          <a:p>
            <a:pPr algn="l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44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D3D6C-E4F9-4BA2-9104-4FE365CE8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077" y="-14067"/>
            <a:ext cx="10106529" cy="731520"/>
          </a:xfrm>
        </p:spPr>
        <p:txBody>
          <a:bodyPr/>
          <a:lstStyle/>
          <a:p>
            <a:r>
              <a:rPr lang="sr-Cyrl-RS" sz="2400" dirty="0"/>
              <a:t>Социјални приступ психијатрији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84D33-E1C6-4F0F-BB50-E8DD58B5D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3077" y="2264491"/>
            <a:ext cx="11605846" cy="32922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Социодинамска димензија социјалног приступа у психијатрији првенствено се огледа се у:</a:t>
            </a:r>
          </a:p>
          <a:p>
            <a:pPr algn="just"/>
            <a:r>
              <a:rPr lang="ru-RU" sz="20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различитим социотерапијским поступцима,</a:t>
            </a:r>
          </a:p>
          <a:p>
            <a:pPr algn="just"/>
            <a:r>
              <a:rPr lang="ru-RU" sz="20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рехабилитацији и </a:t>
            </a:r>
          </a:p>
          <a:p>
            <a:pPr algn="just"/>
            <a:r>
              <a:rPr lang="ru-RU" sz="20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побољшању квалитета живота психијатријских болесника.</a:t>
            </a:r>
          </a:p>
          <a:p>
            <a:pPr marL="0" indent="0">
              <a:buNone/>
            </a:pPr>
            <a:endParaRPr lang="en-US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402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CB4-14CB-4225-A494-2669A2011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b="1" dirty="0"/>
              <a:t>Организација психијатријске службе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F9320-6792-434E-9117-DE83CC3FF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015" y="2208628"/>
            <a:ext cx="11690253" cy="4202183"/>
          </a:xfrm>
        </p:spPr>
        <p:txBody>
          <a:bodyPr/>
          <a:lstStyle/>
          <a:p>
            <a:pPr algn="just"/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Организација психијатријске службе треба да омогући укључивање свих психијатријатријских установа у општу заштиту и унапређење душевног здравља са циљем превентивних, терапијских и рехабилитационих мера које ће омогућити лечење душевних болести и рехабилитацију особа с душевним сметњама.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159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817E1-663C-4652-90AC-34DD3851A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400" b="1" dirty="0"/>
              <a:t>Организација психијатријске службе</a:t>
            </a:r>
            <a:r>
              <a:rPr lang="sr-Latn-RS" sz="2400" b="1" dirty="0"/>
              <a:t>: </a:t>
            </a:r>
            <a:r>
              <a:rPr lang="sr-Cyrl-RS" sz="3200" b="1" u="sng" dirty="0"/>
              <a:t>историјат</a:t>
            </a:r>
            <a:endParaRPr lang="en-US" sz="3200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E541A-FB19-4FD8-8B5E-D4868C44D7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8166" y="1544247"/>
            <a:ext cx="5765434" cy="432879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Организација психијатријске службе мењала се током времена: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азилски тип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каскадно пружање помоћи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раздобље са социјално  психијатријском оријентацијом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психијатрија у заједници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679CF0-9AF9-4532-AFE1-BD105C43A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8541" y="1417638"/>
            <a:ext cx="6234307" cy="4525741"/>
          </a:xfrm>
        </p:spPr>
        <p:txBody>
          <a:bodyPr>
            <a:normAutofit/>
          </a:bodyPr>
          <a:lstStyle/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Maxwell Jones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1952.г. уводи начело Терапијске заједнице</a:t>
            </a: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Joshua 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Bierer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(1901-1984) 1946. године уводи у Лондону Дневну болницу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Појава социјалне психијатрије, која увиђа друштвени аспект душевних болести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	Четврта психијатријска револуција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7A22C6-08A1-434F-8C66-4B0445914498}"/>
              </a:ext>
            </a:extLst>
          </p:cNvPr>
          <p:cNvSpPr txBox="1"/>
          <p:nvPr/>
        </p:nvSpPr>
        <p:spPr>
          <a:xfrm>
            <a:off x="2053883" y="5943379"/>
            <a:ext cx="77794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F03B5E"/>
              </a:buClr>
              <a:buSzTx/>
              <a:buFont typeface="Wingdings 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Почетак хоспиталне фазе у психијатрији повезује се са оснивањем психијатријских болница</a:t>
            </a:r>
          </a:p>
        </p:txBody>
      </p:sp>
    </p:spTree>
    <p:extLst>
      <p:ext uri="{BB962C8B-B14F-4D97-AF65-F5344CB8AC3E}">
        <p14:creationId xmlns:p14="http://schemas.microsoft.com/office/powerpoint/2010/main" val="2640697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53737-2EDB-4A3D-9207-32875ABE1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400" b="1" dirty="0"/>
              <a:t>Организација психијатријске службе</a:t>
            </a:r>
            <a:r>
              <a:rPr lang="en-US" sz="2400" b="1" dirty="0"/>
              <a:t>/</a:t>
            </a:r>
            <a:r>
              <a:rPr lang="ru-RU" sz="3200" u="sng" dirty="0">
                <a:latin typeface="Arial" panose="020B0604020202020204" pitchFamily="34" charset="0"/>
                <a:cs typeface="Arial" panose="020B0604020202020204" pitchFamily="34" charset="0"/>
              </a:rPr>
              <a:t>Начела</a:t>
            </a:r>
            <a:endParaRPr lang="en-US" sz="3200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872C4-7675-4CED-BC49-6F988FDD1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7" y="2124222"/>
            <a:ext cx="11859065" cy="45438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Свеобухватна психијатријска заштита као суштина модела тзв. секторске психијатрије;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Интеграција превенције, лечења и рехабилитације менталних обољења, односно оптимална организација тзв, примарне, секундарне и терцијарне превенције;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Распрострањеност класичних организационих модела стационарне службе службе за делимичну хоспитализацију и амбулатно-диспанзерских организационих јединица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5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DF4FE-CC9D-4B45-8013-50F2B6B45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447188"/>
            <a:ext cx="11915334" cy="970450"/>
          </a:xfrm>
        </p:spPr>
        <p:txBody>
          <a:bodyPr/>
          <a:lstStyle/>
          <a:p>
            <a:r>
              <a:rPr lang="ru-RU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Arial" panose="020B0604020202020204" pitchFamily="34" charset="0"/>
              </a:rPr>
              <a:t>С</a:t>
            </a:r>
            <a:r>
              <a:rPr kumimoji="0" lang="ru-RU" sz="280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Arial" panose="020B0604020202020204" pitchFamily="34" charset="0"/>
              </a:rPr>
              <a:t>екторска психијатрија</a:t>
            </a:r>
            <a:endParaRPr lang="en-US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78CF6-DC74-4D70-B179-8072CF917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417638"/>
            <a:ext cx="11915334" cy="519417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Свеобухватност психијатријске заштите или ''секторска психијатрија'' обухвата комплетну бригу о свим популационим групама, као што су: деца, млади, радници, старије особе, социјални случајеви, маргиналне групе.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Потребно је ангажовање свих чинилаца који учествују у заштити и унапређењу менталног здравља као што су установе примарне здравствене заштите, специјализоване службе, спортска удружења и васпитно образовне установе.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 процес лечења потребно је укључити корисничке удружења психијатријских болесника, њихове породице, волонтере као и целокупну радну средину болесника </a:t>
            </a:r>
          </a:p>
        </p:txBody>
      </p:sp>
    </p:spTree>
    <p:extLst>
      <p:ext uri="{BB962C8B-B14F-4D97-AF65-F5344CB8AC3E}">
        <p14:creationId xmlns:p14="http://schemas.microsoft.com/office/powerpoint/2010/main" val="225698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318</TotalTime>
  <Words>2077</Words>
  <Application>Microsoft Office PowerPoint</Application>
  <PresentationFormat>Widescreen</PresentationFormat>
  <Paragraphs>197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Century Gothic</vt:lpstr>
      <vt:lpstr>Times New Roman</vt:lpstr>
      <vt:lpstr>Wingdings</vt:lpstr>
      <vt:lpstr>Wingdings 2</vt:lpstr>
      <vt:lpstr>Quotable</vt:lpstr>
      <vt:lpstr>Организација психијатријске здравствене заштите  Психијатрија у заједници</vt:lpstr>
      <vt:lpstr>PowerPoint Presentation</vt:lpstr>
      <vt:lpstr>Социјални приступ психијатрији</vt:lpstr>
      <vt:lpstr>Социјални приступ психијатрији</vt:lpstr>
      <vt:lpstr>Социјални приступ психијатрији</vt:lpstr>
      <vt:lpstr>Организација психијатријске службе</vt:lpstr>
      <vt:lpstr>Организација психијатријске службе: историјат</vt:lpstr>
      <vt:lpstr>Организација психијатријске службе/Начела</vt:lpstr>
      <vt:lpstr>Секторска психијатрија</vt:lpstr>
      <vt:lpstr>PowerPoint Presentation</vt:lpstr>
      <vt:lpstr> Интеграција превенције, лечења и рехабилитације менталних обољења </vt:lpstr>
      <vt:lpstr>Интеграција превенције, лечења и рехабилитације менталних обољења</vt:lpstr>
      <vt:lpstr>Распрострањеност класичних организационих модела : </vt:lpstr>
      <vt:lpstr>1. СТАЦИОНАРНЕ БОЛНИЧКЕ ПСИХИЈАТРИЈСКЕ УСТАНОВЕ : </vt:lpstr>
      <vt:lpstr>1. СТАЦИОНАРНЕ БОЛНИЧКЕ ПСИХИЈАТРИЈСКЕ УСТАНОВЕ : </vt:lpstr>
      <vt:lpstr>1. СТАЦИОНАРНЕ БОЛНИЧКЕ ПСИХИЈАТРИЈСКЕ УСТАНОВЕ : </vt:lpstr>
      <vt:lpstr>1. СТАЦИОНАРНЕ БОЛНИЧКЕ ПСИХИЈАТРИЈСКЕ УСТАНОВЕ : </vt:lpstr>
      <vt:lpstr>2. УСТАНОВЕ ЗА ПАРЦИЈАЛНУ ХОСПИТАЛИЗАЦИЈУ </vt:lpstr>
      <vt:lpstr>2. УСТАНОВЕ ЗА ПАРЦИЈАЛНУ ХОСПИТАЛИЗАЦИЈУ  Предности дневне болнице: </vt:lpstr>
      <vt:lpstr>2. УСТАНОВЕ ЗА ПАРЦИЈАЛНУ ХОСПИТАЛИЗАЦИЈУ  Предности дневне болнице:</vt:lpstr>
      <vt:lpstr>3. Амбулантно поликлиничке организационе јединице </vt:lpstr>
      <vt:lpstr>3. Амбулантно поликлиничке организационе јединице Специјализована саветовалишта</vt:lpstr>
      <vt:lpstr> 3.Амбулантно поликлиничке организационе јединице  Диспанзер за ментално здравље</vt:lpstr>
      <vt:lpstr>3. Амбулантно поликлиничке организационе јединице  Диспанзер за ментално здравље</vt:lpstr>
      <vt:lpstr>3. Амбулантно поликлиничке организационе јединице  Диспанзер за ментално здравље</vt:lpstr>
      <vt:lpstr>3. Амбулантно поликлиничке организационе јединице</vt:lpstr>
      <vt:lpstr>ЦЕНТАР ЗА МЕНТАЛНО ЗДРАВЉЕ</vt:lpstr>
      <vt:lpstr> </vt:lpstr>
      <vt:lpstr>Повратак у заједницу и Деинституционализација– Базаља </vt:lpstr>
      <vt:lpstr>Повратак у заједницу и Деинституционализација– Базаља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Организација психијатријске здравствене заштите - Психијатрија у заједници</dc:title>
  <dc:creator>nmuric91@gmail.com</dc:creator>
  <cp:lastModifiedBy>nmuric91@gmail.com</cp:lastModifiedBy>
  <cp:revision>41</cp:revision>
  <dcterms:created xsi:type="dcterms:W3CDTF">2020-09-30T16:08:43Z</dcterms:created>
  <dcterms:modified xsi:type="dcterms:W3CDTF">2020-09-30T21:28:01Z</dcterms:modified>
</cp:coreProperties>
</file>